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89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07" r:id="rId10"/>
    <p:sldId id="308" r:id="rId11"/>
    <p:sldId id="309" r:id="rId12"/>
    <p:sldId id="310" r:id="rId13"/>
    <p:sldId id="311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5" autoAdjust="0"/>
    <p:restoredTop sz="94713" autoAdjust="0"/>
  </p:normalViewPr>
  <p:slideViewPr>
    <p:cSldViewPr snapToGrid="0">
      <p:cViewPr varScale="1">
        <p:scale>
          <a:sx n="110" d="100"/>
          <a:sy n="110" d="100"/>
        </p:scale>
        <p:origin x="-53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CB4952-5438-44EB-B7B8-A5AC582924D4}" type="datetimeFigureOut">
              <a:rPr lang="fr-FR" smtClean="0"/>
              <a:pPr/>
              <a:t>28/06/2022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1C7A6-0056-4332-AD17-70558DA87AF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B3E77-D0FF-4692-B158-1ACC7922C017}" type="datetimeFigureOut">
              <a:rPr lang="fr-FR" smtClean="0"/>
              <a:pPr/>
              <a:t>28/06/2022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9072DB-A722-40D5-A432-EA2A72BFDEB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1BCE-2F3F-4172-B255-0584F73639E9}" type="datetimeFigureOut">
              <a:rPr lang="fr-FR" smtClean="0"/>
              <a:pPr/>
              <a:t>28/06/2022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E9C8-DFA4-4E13-A834-26C87E4E0C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94057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1BCE-2F3F-4172-B255-0584F73639E9}" type="datetimeFigureOut">
              <a:rPr lang="fr-FR" smtClean="0"/>
              <a:pPr/>
              <a:t>28/06/2022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E9C8-DFA4-4E13-A834-26C87E4E0C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007490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1BCE-2F3F-4172-B255-0584F73639E9}" type="datetimeFigureOut">
              <a:rPr lang="fr-FR" smtClean="0"/>
              <a:pPr/>
              <a:t>28/06/2022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E9C8-DFA4-4E13-A834-26C87E4E0C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527037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1BCE-2F3F-4172-B255-0584F73639E9}" type="datetimeFigureOut">
              <a:rPr lang="fr-FR" smtClean="0"/>
              <a:pPr/>
              <a:t>28/06/2022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E9C8-DFA4-4E13-A834-26C87E4E0C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98164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1BCE-2F3F-4172-B255-0584F73639E9}" type="datetimeFigureOut">
              <a:rPr lang="fr-FR" smtClean="0"/>
              <a:pPr/>
              <a:t>28/06/2022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E9C8-DFA4-4E13-A834-26C87E4E0C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0276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1BCE-2F3F-4172-B255-0584F73639E9}" type="datetimeFigureOut">
              <a:rPr lang="fr-FR" smtClean="0"/>
              <a:pPr/>
              <a:t>28/06/2022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E9C8-DFA4-4E13-A834-26C87E4E0C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57965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1BCE-2F3F-4172-B255-0584F73639E9}" type="datetimeFigureOut">
              <a:rPr lang="fr-FR" smtClean="0"/>
              <a:pPr/>
              <a:t>28/06/2022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E9C8-DFA4-4E13-A834-26C87E4E0C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80405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1BCE-2F3F-4172-B255-0584F73639E9}" type="datetimeFigureOut">
              <a:rPr lang="fr-FR" smtClean="0"/>
              <a:pPr/>
              <a:t>28/06/2022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E9C8-DFA4-4E13-A834-26C87E4E0C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51884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1BCE-2F3F-4172-B255-0584F73639E9}" type="datetimeFigureOut">
              <a:rPr lang="fr-FR" smtClean="0"/>
              <a:pPr/>
              <a:t>28/06/2022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E9C8-DFA4-4E13-A834-26C87E4E0C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831735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1BCE-2F3F-4172-B255-0584F73639E9}" type="datetimeFigureOut">
              <a:rPr lang="fr-FR" smtClean="0"/>
              <a:pPr/>
              <a:t>28/06/2022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E9C8-DFA4-4E13-A834-26C87E4E0C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7132577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51BCE-2F3F-4172-B255-0584F73639E9}" type="datetimeFigureOut">
              <a:rPr lang="fr-FR" smtClean="0"/>
              <a:pPr/>
              <a:t>28/06/2022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EE9C8-DFA4-4E13-A834-26C87E4E0C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59961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51BCE-2F3F-4172-B255-0584F73639E9}" type="datetimeFigureOut">
              <a:rPr lang="fr-FR" smtClean="0"/>
              <a:pPr/>
              <a:t>28/06/2022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EE9C8-DFA4-4E13-A834-26C87E4E0C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21966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9126747" y="0"/>
            <a:ext cx="3065253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   </a:t>
            </a:r>
          </a:p>
          <a:p>
            <a:pPr algn="ctr"/>
            <a:r>
              <a:rPr lang="fr-FR" sz="3200" b="1" dirty="0" smtClean="0">
                <a:solidFill>
                  <a:srgbClr val="FFFF00"/>
                </a:solidFill>
              </a:rPr>
              <a:t> 26 juin 2022 Journée du patrimoine de pays et des moulins </a:t>
            </a:r>
          </a:p>
          <a:p>
            <a:pPr algn="ctr"/>
            <a:endParaRPr lang="fr-FR" sz="3200" b="1" dirty="0" smtClean="0">
              <a:solidFill>
                <a:srgbClr val="FFFF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Les Pierres Dorées sont une merveille. </a:t>
            </a:r>
          </a:p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Après avoir présenté notre propre patrimoine, intéressons nous à celui des autres…..</a:t>
            </a:r>
          </a:p>
          <a:p>
            <a:pPr algn="ctr"/>
            <a:endParaRPr lang="fr-FR" sz="2800" b="1" dirty="0" smtClean="0">
              <a:solidFill>
                <a:srgbClr val="FFFF00"/>
              </a:solidFill>
            </a:endParaRPr>
          </a:p>
          <a:p>
            <a:pPr algn="ctr"/>
            <a:endParaRPr lang="fr-FR" sz="2800" b="1" dirty="0" smtClean="0">
              <a:solidFill>
                <a:srgbClr val="FFFF00"/>
              </a:solidFill>
            </a:endParaRPr>
          </a:p>
        </p:txBody>
      </p:sp>
      <p:pic>
        <p:nvPicPr>
          <p:cNvPr id="4" name="Image 3" descr="IMG_03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0" y="0"/>
            <a:ext cx="6570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9H30: lavoir de </a:t>
            </a:r>
            <a:r>
              <a:rPr lang="fr-FR" sz="2400" b="1" dirty="0" err="1" smtClean="0">
                <a:solidFill>
                  <a:srgbClr val="FFFF00"/>
                </a:solidFill>
              </a:rPr>
              <a:t>Bayère</a:t>
            </a:r>
            <a:r>
              <a:rPr lang="fr-FR" sz="2400" b="1" dirty="0" smtClean="0">
                <a:solidFill>
                  <a:srgbClr val="FFFF00"/>
                </a:solidFill>
              </a:rPr>
              <a:t> à </a:t>
            </a:r>
            <a:r>
              <a:rPr lang="fr-FR" sz="2400" b="1" dirty="0" err="1" smtClean="0">
                <a:solidFill>
                  <a:srgbClr val="FFFF00"/>
                </a:solidFill>
              </a:rPr>
              <a:t>Charnay</a:t>
            </a:r>
            <a:r>
              <a:rPr lang="fr-FR" sz="2400" b="1" dirty="0" smtClean="0">
                <a:solidFill>
                  <a:srgbClr val="FFFF00"/>
                </a:solidFill>
              </a:rPr>
              <a:t>,  Agnès Ronzon </a:t>
            </a:r>
          </a:p>
          <a:p>
            <a:r>
              <a:rPr lang="fr-FR" sz="2400" b="1" dirty="0" smtClean="0">
                <a:solidFill>
                  <a:srgbClr val="FFFF00"/>
                </a:solidFill>
              </a:rPr>
              <a:t>et Michel Vidal nous emmènent </a:t>
            </a:r>
          </a:p>
          <a:p>
            <a:r>
              <a:rPr lang="fr-FR" sz="2400" b="1" dirty="0" smtClean="0">
                <a:solidFill>
                  <a:srgbClr val="FFFF00"/>
                </a:solidFill>
              </a:rPr>
              <a:t>sur les traces des carriers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96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6564701" y="0"/>
            <a:ext cx="5627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Un café-restaurant dans son jus, comme j’en ai connu dans mon enfance. </a:t>
            </a:r>
          </a:p>
          <a:p>
            <a:r>
              <a:rPr lang="fr-FR" sz="2400" b="1" dirty="0" smtClean="0">
                <a:solidFill>
                  <a:srgbClr val="FFFF00"/>
                </a:solidFill>
              </a:rPr>
              <a:t>La salle du café: ne cherchez pas le bar, vous ne le trouverez pas</a:t>
            </a:r>
          </a:p>
        </p:txBody>
      </p:sp>
      <p:pic>
        <p:nvPicPr>
          <p:cNvPr id="6" name="Image 5" descr="IMG_0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6581955" cy="4830792"/>
          </a:xfrm>
          <a:prstGeom prst="rect">
            <a:avLst/>
          </a:prstGeom>
        </p:spPr>
      </p:pic>
      <p:pic>
        <p:nvPicPr>
          <p:cNvPr id="8" name="Image 7" descr="IMG_04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88324" y="2018581"/>
            <a:ext cx="6403675" cy="4839418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43772" y="6027003"/>
            <a:ext cx="5627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 smtClean="0">
                <a:solidFill>
                  <a:srgbClr val="FFFF00"/>
                </a:solidFill>
              </a:rPr>
              <a:t>La salle du restaurant: d’anciennes cheminées dans toutes les pièces</a:t>
            </a:r>
          </a:p>
        </p:txBody>
      </p:sp>
    </p:spTree>
    <p:extLst>
      <p:ext uri="{BB962C8B-B14F-4D97-AF65-F5344CB8AC3E}">
        <p14:creationId xmlns="" xmlns:p14="http://schemas.microsoft.com/office/powerpoint/2010/main" val="16896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9126747" y="0"/>
            <a:ext cx="30652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Le parcours compliqué des écoles de filles et de garçons dans le village (il y avait déjà un maître d’école en 1670).</a:t>
            </a:r>
          </a:p>
          <a:p>
            <a:endParaRPr lang="fr-FR" sz="2400" b="1" dirty="0" smtClean="0">
              <a:solidFill>
                <a:srgbClr val="FFFF00"/>
              </a:solidFill>
            </a:endParaRPr>
          </a:p>
          <a:p>
            <a:r>
              <a:rPr lang="fr-FR" sz="2400" b="1" dirty="0" smtClean="0">
                <a:solidFill>
                  <a:srgbClr val="FFFF00"/>
                </a:solidFill>
              </a:rPr>
              <a:t>Il ne comprend pas la nouvelle école construite dans les années 1880 à la sortie du bourg.</a:t>
            </a:r>
          </a:p>
        </p:txBody>
      </p:sp>
      <p:pic>
        <p:nvPicPr>
          <p:cNvPr id="3" name="Image 2" descr="IMG_04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96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9126747" y="112143"/>
            <a:ext cx="306525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Une gare disparue, qui n’a pas été très longtemps gare et a été </a:t>
            </a:r>
            <a:r>
              <a:rPr lang="fr-FR" sz="2400" b="1" dirty="0" smtClean="0">
                <a:solidFill>
                  <a:srgbClr val="FFFF00"/>
                </a:solidFill>
              </a:rPr>
              <a:t>transformée dans </a:t>
            </a:r>
            <a:r>
              <a:rPr lang="fr-FR" sz="2400" b="1" dirty="0" smtClean="0">
                <a:solidFill>
                  <a:srgbClr val="FFFF00"/>
                </a:solidFill>
              </a:rPr>
              <a:t>les </a:t>
            </a:r>
            <a:r>
              <a:rPr lang="fr-FR" sz="2400" b="1" dirty="0" smtClean="0">
                <a:solidFill>
                  <a:srgbClr val="FFFF00"/>
                </a:solidFill>
              </a:rPr>
              <a:t>années </a:t>
            </a:r>
            <a:r>
              <a:rPr lang="fr-FR" sz="2400" b="1" dirty="0" smtClean="0">
                <a:solidFill>
                  <a:srgbClr val="FFFF00"/>
                </a:solidFill>
              </a:rPr>
              <a:t>50 </a:t>
            </a:r>
            <a:r>
              <a:rPr lang="fr-FR" sz="2400" b="1" dirty="0" smtClean="0">
                <a:solidFill>
                  <a:srgbClr val="FFFF00"/>
                </a:solidFill>
              </a:rPr>
              <a:t>en une </a:t>
            </a:r>
            <a:r>
              <a:rPr lang="fr-FR" sz="2400" b="1" dirty="0" smtClean="0">
                <a:solidFill>
                  <a:srgbClr val="FFFF00"/>
                </a:solidFill>
              </a:rPr>
              <a:t>annexe de l’école trop petite.</a:t>
            </a:r>
          </a:p>
          <a:p>
            <a:pPr algn="ctr"/>
            <a:endParaRPr lang="fr-FR" sz="2400" b="1" dirty="0" smtClean="0">
              <a:solidFill>
                <a:srgbClr val="FFFF00"/>
              </a:solidFill>
            </a:endParaRPr>
          </a:p>
          <a:p>
            <a:pPr algn="ctr"/>
            <a:endParaRPr lang="fr-FR" sz="2400" b="1" dirty="0" smtClean="0">
              <a:solidFill>
                <a:srgbClr val="FFFF00"/>
              </a:solidFill>
            </a:endParaRPr>
          </a:p>
          <a:p>
            <a:pPr algn="ctr"/>
            <a:endParaRPr lang="fr-FR" sz="2400" b="1" dirty="0" smtClean="0">
              <a:solidFill>
                <a:srgbClr val="FFFF00"/>
              </a:solidFill>
            </a:endParaRPr>
          </a:p>
          <a:p>
            <a:pPr algn="ctr"/>
            <a:endParaRPr lang="fr-FR" sz="2400" b="1" dirty="0" smtClean="0">
              <a:solidFill>
                <a:srgbClr val="FFFF00"/>
              </a:solidFill>
            </a:endParaRPr>
          </a:p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On observe qu’il y avait à l’arrière-plan beaucoup de vignes disparues aujourd’hui.</a:t>
            </a:r>
          </a:p>
        </p:txBody>
      </p:sp>
      <p:pic>
        <p:nvPicPr>
          <p:cNvPr id="3" name="Image 2" descr="IMG_04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96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6435306" y="405441"/>
            <a:ext cx="5756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Une église à l’histoire tourmentée, comme toutes les vieilles église….</a:t>
            </a:r>
          </a:p>
        </p:txBody>
      </p:sp>
      <p:pic>
        <p:nvPicPr>
          <p:cNvPr id="3" name="Image 2" descr="IMG_04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2883" y="1854679"/>
            <a:ext cx="6809117" cy="5003321"/>
          </a:xfrm>
          <a:prstGeom prst="rect">
            <a:avLst/>
          </a:prstGeom>
        </p:spPr>
      </p:pic>
      <p:pic>
        <p:nvPicPr>
          <p:cNvPr id="4" name="Image 3" descr="IMG_04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2144"/>
            <a:ext cx="6409426" cy="496018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5716437"/>
            <a:ext cx="5756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….dont les origines remonteraient </a:t>
            </a:r>
          </a:p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au moins au XII° siècle</a:t>
            </a:r>
          </a:p>
        </p:txBody>
      </p:sp>
    </p:spTree>
    <p:extLst>
      <p:ext uri="{BB962C8B-B14F-4D97-AF65-F5344CB8AC3E}">
        <p14:creationId xmlns="" xmlns:p14="http://schemas.microsoft.com/office/powerpoint/2010/main" val="16896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5607169" y="112143"/>
            <a:ext cx="63576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Visite des carrières sur les hauts de </a:t>
            </a:r>
            <a:r>
              <a:rPr lang="fr-FR" sz="2400" b="1" dirty="0" err="1" smtClean="0">
                <a:solidFill>
                  <a:srgbClr val="FFFF00"/>
                </a:solidFill>
              </a:rPr>
              <a:t>Bayère</a:t>
            </a:r>
            <a:r>
              <a:rPr lang="fr-FR" sz="2400" b="1" dirty="0" smtClean="0">
                <a:solidFill>
                  <a:srgbClr val="FFFF00"/>
                </a:solidFill>
              </a:rPr>
              <a:t> commentée par Michel Vidal et Fabrice Molina, notre carrier de </a:t>
            </a:r>
            <a:r>
              <a:rPr lang="fr-FR" sz="2400" b="1" dirty="0" err="1" smtClean="0">
                <a:solidFill>
                  <a:srgbClr val="FFFF00"/>
                </a:solidFill>
              </a:rPr>
              <a:t>Theizé</a:t>
            </a:r>
            <a:r>
              <a:rPr lang="fr-FR" sz="2400" b="1" dirty="0" smtClean="0">
                <a:solidFill>
                  <a:srgbClr val="FFFF00"/>
                </a:solidFill>
              </a:rPr>
              <a:t>: un des tous derniers carriers en France</a:t>
            </a:r>
          </a:p>
        </p:txBody>
      </p:sp>
      <p:pic>
        <p:nvPicPr>
          <p:cNvPr id="7" name="Image 6" descr="IMG_03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8" name="Image 7" descr="IMG_03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2755" y="1785668"/>
            <a:ext cx="6829245" cy="50723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96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6771735" y="0"/>
            <a:ext cx="464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Une autre carrière et un superbe front de taille avec une curiosité….</a:t>
            </a:r>
          </a:p>
        </p:txBody>
      </p:sp>
      <p:pic>
        <p:nvPicPr>
          <p:cNvPr id="3" name="Image 2" descr="IMG_03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760234" cy="5132717"/>
          </a:xfrm>
          <a:prstGeom prst="rect">
            <a:avLst/>
          </a:prstGeom>
        </p:spPr>
      </p:pic>
      <p:pic>
        <p:nvPicPr>
          <p:cNvPr id="4" name="Image 3" descr="IMG_03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09094" y="2225615"/>
            <a:ext cx="6282906" cy="4632385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4692769" y="2493034"/>
            <a:ext cx="560717" cy="621102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542361" y="1411871"/>
            <a:ext cx="4649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400" b="1" dirty="0" smtClean="0">
                <a:solidFill>
                  <a:srgbClr val="FFFF00"/>
                </a:solidFill>
              </a:rPr>
              <a:t>…un essaim d’abeilles sauvages, accroché sous une niche de la paroi</a:t>
            </a:r>
          </a:p>
        </p:txBody>
      </p:sp>
      <p:pic>
        <p:nvPicPr>
          <p:cNvPr id="7" name="Image 6" descr="IMG_03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261448"/>
            <a:ext cx="3476445" cy="259655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485072" y="5288340"/>
            <a:ext cx="2510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Et partout des gros </a:t>
            </a:r>
          </a:p>
          <a:p>
            <a:r>
              <a:rPr lang="fr-FR" sz="2400" b="1" dirty="0" smtClean="0">
                <a:solidFill>
                  <a:srgbClr val="FFFF00"/>
                </a:solidFill>
              </a:rPr>
              <a:t>escargots de </a:t>
            </a:r>
          </a:p>
          <a:p>
            <a:r>
              <a:rPr lang="fr-FR" sz="2400" b="1" dirty="0" smtClean="0">
                <a:solidFill>
                  <a:srgbClr val="FFFF00"/>
                </a:solidFill>
              </a:rPr>
              <a:t>Bourgogne</a:t>
            </a:r>
          </a:p>
        </p:txBody>
      </p:sp>
    </p:spTree>
    <p:extLst>
      <p:ext uri="{BB962C8B-B14F-4D97-AF65-F5344CB8AC3E}">
        <p14:creationId xmlns="" xmlns:p14="http://schemas.microsoft.com/office/powerpoint/2010/main" val="16896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-1" y="5063705"/>
            <a:ext cx="69183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Depuis la crête au-dessus des vignes de J-Paul Brun: ils sont pas beaux nos paysages des Pierres Dorées?                                                </a:t>
            </a:r>
          </a:p>
          <a:p>
            <a:r>
              <a:rPr lang="fr-FR" sz="2400" b="1" dirty="0" smtClean="0">
                <a:solidFill>
                  <a:srgbClr val="FFFF00"/>
                </a:solidFill>
              </a:rPr>
              <a:t>                                                   </a:t>
            </a:r>
          </a:p>
          <a:p>
            <a:r>
              <a:rPr lang="fr-FR" sz="2400" b="1" dirty="0" smtClean="0">
                <a:solidFill>
                  <a:srgbClr val="FFFF00"/>
                </a:solidFill>
              </a:rPr>
              <a:t>                                                      Encore une belle cadole</a:t>
            </a:r>
          </a:p>
        </p:txBody>
      </p:sp>
      <p:pic>
        <p:nvPicPr>
          <p:cNvPr id="3" name="Image 2" descr="IMG_03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68219" cy="5072332"/>
          </a:xfrm>
          <a:prstGeom prst="rect">
            <a:avLst/>
          </a:prstGeom>
        </p:spPr>
      </p:pic>
      <p:pic>
        <p:nvPicPr>
          <p:cNvPr id="4" name="Image 3" descr="IMG_03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96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-1" y="5149969"/>
            <a:ext cx="70391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15H00 dans l’ancienne église du Bois d’</a:t>
            </a:r>
            <a:r>
              <a:rPr lang="fr-FR" sz="2400" b="1" dirty="0" err="1" smtClean="0">
                <a:solidFill>
                  <a:srgbClr val="FFFF00"/>
                </a:solidFill>
              </a:rPr>
              <a:t>Oingt</a:t>
            </a:r>
            <a:r>
              <a:rPr lang="fr-FR" sz="2400" b="1" dirty="0" smtClean="0">
                <a:solidFill>
                  <a:srgbClr val="FFFF00"/>
                </a:solidFill>
              </a:rPr>
              <a:t> où les  visiteurs peuvent admirer l’expo sur le bâti des Pierres Dorées, Marie-France Rochard présidente de la Fédé, nous attend pour une visite du Bois d’</a:t>
            </a:r>
            <a:r>
              <a:rPr lang="fr-FR" sz="2400" b="1" dirty="0" err="1" smtClean="0">
                <a:solidFill>
                  <a:srgbClr val="FFFF00"/>
                </a:solidFill>
              </a:rPr>
              <a:t>Oingt</a:t>
            </a:r>
            <a:r>
              <a:rPr lang="fr-FR" sz="2400" b="1" dirty="0" smtClean="0">
                <a:solidFill>
                  <a:srgbClr val="FFFF00"/>
                </a:solidFill>
              </a:rPr>
              <a:t> médiéval</a:t>
            </a:r>
          </a:p>
        </p:txBody>
      </p:sp>
      <p:pic>
        <p:nvPicPr>
          <p:cNvPr id="3" name="Image 2" descr="IMG_0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814868" cy="5132717"/>
          </a:xfrm>
          <a:prstGeom prst="rect">
            <a:avLst/>
          </a:prstGeom>
        </p:spPr>
      </p:pic>
      <p:pic>
        <p:nvPicPr>
          <p:cNvPr id="4" name="Image 3" descr="IMG_03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088037" y="0"/>
            <a:ext cx="7039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Ce qui reste de l’ancienne</a:t>
            </a:r>
          </a:p>
          <a:p>
            <a:r>
              <a:rPr lang="fr-FR" sz="2400" b="1" dirty="0" smtClean="0"/>
              <a:t> demeure seigneuriale</a:t>
            </a:r>
          </a:p>
        </p:txBody>
      </p:sp>
    </p:spTree>
    <p:extLst>
      <p:ext uri="{BB962C8B-B14F-4D97-AF65-F5344CB8AC3E}">
        <p14:creationId xmlns="" xmlns:p14="http://schemas.microsoft.com/office/powerpoint/2010/main" val="16896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5020573" y="0"/>
            <a:ext cx="21911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Ne soyons pas chauvins: dans un dédale très médiéval de ruelles, de  belles maisons en pierres dorées, plutôt mieux restaurées que dans le vieil Anse…..</a:t>
            </a:r>
            <a:endParaRPr lang="fr-FR" sz="3600" b="1" dirty="0" smtClean="0">
              <a:solidFill>
                <a:srgbClr val="FFFF00"/>
              </a:solidFill>
            </a:endParaRPr>
          </a:p>
        </p:txBody>
      </p:sp>
      <p:pic>
        <p:nvPicPr>
          <p:cNvPr id="3" name="Image 2" descr="IMG_03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986068" cy="6858000"/>
          </a:xfrm>
          <a:prstGeom prst="rect">
            <a:avLst/>
          </a:prstGeom>
        </p:spPr>
      </p:pic>
      <p:pic>
        <p:nvPicPr>
          <p:cNvPr id="4" name="Image 3" descr="IMG_03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7562" y="0"/>
            <a:ext cx="4954438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96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1259457" y="5564037"/>
            <a:ext cx="48911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Et également des consoles de séchoir à chanvre (6) sur 2 maisons </a:t>
            </a:r>
          </a:p>
        </p:txBody>
      </p:sp>
      <p:pic>
        <p:nvPicPr>
          <p:cNvPr id="3" name="Image 2" descr="IMG_03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901132" cy="5132717"/>
          </a:xfrm>
          <a:prstGeom prst="rect">
            <a:avLst/>
          </a:prstGeom>
        </p:spPr>
      </p:pic>
      <p:pic>
        <p:nvPicPr>
          <p:cNvPr id="4" name="Image 3" descr="IMG_039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896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5011946" y="0"/>
            <a:ext cx="234638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Et la surprise-</a:t>
            </a:r>
          </a:p>
          <a:p>
            <a:r>
              <a:rPr lang="fr-FR" sz="2400" b="1" dirty="0" smtClean="0">
                <a:solidFill>
                  <a:srgbClr val="FFFF00"/>
                </a:solidFill>
              </a:rPr>
              <a:t>mystère de </a:t>
            </a:r>
          </a:p>
          <a:p>
            <a:r>
              <a:rPr lang="fr-FR" sz="2400" b="1" dirty="0" smtClean="0">
                <a:solidFill>
                  <a:srgbClr val="FFFF00"/>
                </a:solidFill>
              </a:rPr>
              <a:t>Marie-France: </a:t>
            </a:r>
          </a:p>
          <a:p>
            <a:r>
              <a:rPr lang="fr-FR" sz="2400" b="1" dirty="0" smtClean="0">
                <a:solidFill>
                  <a:srgbClr val="FFFF00"/>
                </a:solidFill>
              </a:rPr>
              <a:t>sur cette maison </a:t>
            </a:r>
          </a:p>
          <a:p>
            <a:r>
              <a:rPr lang="fr-FR" sz="2400" b="1" dirty="0" smtClean="0">
                <a:solidFill>
                  <a:srgbClr val="FFFF00"/>
                </a:solidFill>
              </a:rPr>
              <a:t>du XIX°, un </a:t>
            </a:r>
          </a:p>
          <a:p>
            <a:r>
              <a:rPr lang="fr-FR" sz="2400" b="1" dirty="0" smtClean="0">
                <a:solidFill>
                  <a:srgbClr val="FFFF00"/>
                </a:solidFill>
              </a:rPr>
              <a:t>curieux cercle (réponse le 6/7 </a:t>
            </a:r>
          </a:p>
          <a:p>
            <a:r>
              <a:rPr lang="fr-FR" sz="2400" b="1" dirty="0" smtClean="0">
                <a:solidFill>
                  <a:srgbClr val="FFFF00"/>
                </a:solidFill>
              </a:rPr>
              <a:t>à l’AG d’ACP)</a:t>
            </a:r>
          </a:p>
          <a:p>
            <a:endParaRPr lang="fr-FR" sz="2400" b="1" dirty="0" smtClean="0">
              <a:solidFill>
                <a:srgbClr val="FFFF00"/>
              </a:solidFill>
            </a:endParaRPr>
          </a:p>
          <a:p>
            <a:endParaRPr lang="fr-FR" sz="2400" b="1" dirty="0" smtClean="0">
              <a:solidFill>
                <a:srgbClr val="FFFF00"/>
              </a:solidFill>
            </a:endParaRPr>
          </a:p>
          <a:p>
            <a:endParaRPr lang="fr-FR" sz="2400" b="1" dirty="0" smtClean="0">
              <a:solidFill>
                <a:srgbClr val="FFFF00"/>
              </a:solidFill>
            </a:endParaRPr>
          </a:p>
          <a:p>
            <a:endParaRPr lang="fr-FR" sz="2400" b="1" dirty="0" smtClean="0">
              <a:solidFill>
                <a:srgbClr val="FFFF00"/>
              </a:solidFill>
            </a:endParaRPr>
          </a:p>
          <a:p>
            <a:r>
              <a:rPr lang="fr-FR" sz="2400" b="1" dirty="0" smtClean="0">
                <a:solidFill>
                  <a:srgbClr val="FFFF00"/>
                </a:solidFill>
              </a:rPr>
              <a:t>16H45 à la sortie d’</a:t>
            </a:r>
            <a:r>
              <a:rPr lang="fr-FR" sz="2400" b="1" dirty="0" err="1" smtClean="0">
                <a:solidFill>
                  <a:srgbClr val="FFFF00"/>
                </a:solidFill>
              </a:rPr>
              <a:t>Oingt</a:t>
            </a:r>
            <a:r>
              <a:rPr lang="fr-FR" sz="2400" b="1" dirty="0" smtClean="0">
                <a:solidFill>
                  <a:srgbClr val="FFFF00"/>
                </a:solidFill>
              </a:rPr>
              <a:t>, route de </a:t>
            </a:r>
            <a:r>
              <a:rPr lang="fr-FR" sz="2400" b="1" dirty="0" err="1" smtClean="0">
                <a:solidFill>
                  <a:srgbClr val="FFFF00"/>
                </a:solidFill>
              </a:rPr>
              <a:t>Theizé</a:t>
            </a:r>
            <a:r>
              <a:rPr lang="fr-FR" sz="2400" b="1" dirty="0" smtClean="0">
                <a:solidFill>
                  <a:srgbClr val="FFFF00"/>
                </a:solidFill>
              </a:rPr>
              <a:t>: une </a:t>
            </a:r>
            <a:r>
              <a:rPr lang="fr-FR" sz="2400" b="1" dirty="0" err="1" smtClean="0">
                <a:solidFill>
                  <a:srgbClr val="FFFF00"/>
                </a:solidFill>
              </a:rPr>
              <a:t>logère</a:t>
            </a:r>
            <a:r>
              <a:rPr lang="fr-FR" sz="2400" b="1" dirty="0" smtClean="0">
                <a:solidFill>
                  <a:srgbClr val="FFFF00"/>
                </a:solidFill>
              </a:rPr>
              <a:t> récemment restaurée</a:t>
            </a:r>
          </a:p>
        </p:txBody>
      </p:sp>
      <p:pic>
        <p:nvPicPr>
          <p:cNvPr id="3" name="Image 2" descr="IMG_03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29200" cy="6858000"/>
          </a:xfrm>
          <a:prstGeom prst="rect">
            <a:avLst/>
          </a:prstGeom>
        </p:spPr>
      </p:pic>
      <p:pic>
        <p:nvPicPr>
          <p:cNvPr id="4" name="Image 3" descr="IMG_03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0694" y="0"/>
            <a:ext cx="4911305" cy="6858000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>
            <a:off x="595223" y="319177"/>
            <a:ext cx="1078302" cy="63835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896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6719977" y="0"/>
            <a:ext cx="5472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17H00 à Ville sur Jarnioux: visite de l’expo sur les bâtiments communaux (gare, écoles, église….)</a:t>
            </a:r>
            <a:endParaRPr lang="fr-FR" sz="3600" b="1" dirty="0" smtClean="0">
              <a:solidFill>
                <a:srgbClr val="FFFF00"/>
              </a:solidFill>
            </a:endParaRPr>
          </a:p>
        </p:txBody>
      </p:sp>
      <p:pic>
        <p:nvPicPr>
          <p:cNvPr id="5" name="Image 4" descr="IMG_04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1072" y="1889184"/>
            <a:ext cx="6420928" cy="4968815"/>
          </a:xfrm>
          <a:prstGeom prst="rect">
            <a:avLst/>
          </a:prstGeom>
        </p:spPr>
      </p:pic>
      <p:pic>
        <p:nvPicPr>
          <p:cNvPr id="6" name="Image 5" descr="IMG_04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349042" cy="471002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6045" y="5657671"/>
            <a:ext cx="5472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L’expo se déroule dans un ancien café-restaurant désaffecté. N’était-ce pas mieux avant quand il y avait des arbres?</a:t>
            </a:r>
            <a:endParaRPr lang="fr-FR" sz="3600" b="1" dirty="0" smtClean="0">
              <a:solidFill>
                <a:srgbClr val="FFFF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10808898" y="2078966"/>
            <a:ext cx="17253" cy="110418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68967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452</Words>
  <Application>Microsoft Office PowerPoint</Application>
  <PresentationFormat>Personnalisé</PresentationFormat>
  <Paragraphs>51</Paragraphs>
  <Slides>13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4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SALON</cp:lastModifiedBy>
  <cp:revision>273</cp:revision>
  <dcterms:created xsi:type="dcterms:W3CDTF">2016-12-19T10:47:59Z</dcterms:created>
  <dcterms:modified xsi:type="dcterms:W3CDTF">2022-06-28T05:45:43Z</dcterms:modified>
</cp:coreProperties>
</file>